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5" r:id="rId3"/>
    <p:sldId id="266" r:id="rId4"/>
    <p:sldId id="257" r:id="rId5"/>
    <p:sldId id="258" r:id="rId6"/>
    <p:sldId id="264" r:id="rId7"/>
    <p:sldId id="272" r:id="rId8"/>
    <p:sldId id="261" r:id="rId9"/>
    <p:sldId id="259" r:id="rId10"/>
    <p:sldId id="260" r:id="rId11"/>
    <p:sldId id="262" r:id="rId12"/>
    <p:sldId id="263" r:id="rId13"/>
    <p:sldId id="271" r:id="rId14"/>
    <p:sldId id="268" r:id="rId15"/>
    <p:sldId id="269" r:id="rId16"/>
    <p:sldId id="270" r:id="rId17"/>
    <p:sldId id="273" r:id="rId18"/>
    <p:sldId id="26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21" autoAdjust="0"/>
    <p:restoredTop sz="94660"/>
  </p:normalViewPr>
  <p:slideViewPr>
    <p:cSldViewPr>
      <p:cViewPr varScale="1">
        <p:scale>
          <a:sx n="70" d="100"/>
          <a:sy n="70" d="100"/>
        </p:scale>
        <p:origin x="-522" y="-90"/>
      </p:cViewPr>
      <p:guideLst>
        <p:guide orient="horz" pos="2160"/>
        <p:guide pos="2880"/>
      </p:guideLst>
    </p:cSldViewPr>
  </p:slideViewPr>
  <p:notesTextViewPr>
    <p:cViewPr>
      <p:scale>
        <a:sx n="1" d="1"/>
        <a:sy n="1" d="1"/>
      </p:scale>
      <p:origin x="0" y="552"/>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78E49D-E308-4FA1-BC83-DF77529297E7}" type="datetimeFigureOut">
              <a:rPr lang="en-US" smtClean="0"/>
              <a:t>4/29/2011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44E6BE-CFFD-4E0F-854B-C53982407FCA}" type="slidenum">
              <a:rPr lang="en-US" smtClean="0"/>
              <a:t>‹#›</a:t>
            </a:fld>
            <a:endParaRPr lang="en-US"/>
          </a:p>
        </p:txBody>
      </p:sp>
    </p:spTree>
    <p:extLst>
      <p:ext uri="{BB962C8B-B14F-4D97-AF65-F5344CB8AC3E}">
        <p14:creationId xmlns:p14="http://schemas.microsoft.com/office/powerpoint/2010/main" val="335085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Consequences of professional work:  Assessment data can significantly affect a person’s life opportunities.</a:t>
            </a:r>
          </a:p>
          <a:p>
            <a:pPr lvl="1"/>
            <a:r>
              <a:rPr lang="en-US" dirty="0" smtClean="0"/>
              <a:t>Professionals who assess must assume the responsibility for the results.</a:t>
            </a:r>
            <a:r>
              <a:rPr lang="en-US" baseline="0" dirty="0" smtClean="0"/>
              <a:t> </a:t>
            </a:r>
            <a:r>
              <a:rPr lang="en-US" dirty="0" smtClean="0"/>
              <a:t>Professionals who interpret results must assume responsibility for their reports.  </a:t>
            </a:r>
          </a:p>
          <a:p>
            <a:pPr lvl="1"/>
            <a:r>
              <a:rPr lang="en-US" dirty="0" smtClean="0"/>
              <a:t>Competence:  Regularly engage in professional development.</a:t>
            </a:r>
            <a:r>
              <a:rPr lang="en-US" baseline="0" dirty="0" smtClean="0"/>
              <a:t> </a:t>
            </a:r>
            <a:r>
              <a:rPr lang="en-US" dirty="0" smtClean="0"/>
              <a:t>Regularly engage in self assessment.</a:t>
            </a:r>
          </a:p>
          <a:p>
            <a:pPr lvl="1"/>
            <a:r>
              <a:rPr lang="en-US" dirty="0" smtClean="0"/>
              <a:t>Maintain sensitivity to students differences and engage in ethical testing.</a:t>
            </a:r>
          </a:p>
          <a:p>
            <a:r>
              <a:rPr lang="en-US" dirty="0" smtClean="0"/>
              <a:t>Confidentiality:</a:t>
            </a:r>
            <a:r>
              <a:rPr lang="en-US" baseline="0" dirty="0" smtClean="0"/>
              <a:t>  </a:t>
            </a:r>
            <a:r>
              <a:rPr lang="en-US" dirty="0" smtClean="0"/>
              <a:t>Everything you learn about a student is confidential.</a:t>
            </a:r>
            <a:r>
              <a:rPr lang="en-US" baseline="0" dirty="0" smtClean="0"/>
              <a:t>  </a:t>
            </a:r>
            <a:r>
              <a:rPr lang="en-US" dirty="0" smtClean="0"/>
              <a:t>Information may be released ONLY with permission of the student, guardians, or parents.</a:t>
            </a:r>
            <a:r>
              <a:rPr lang="en-US" baseline="0" dirty="0" smtClean="0"/>
              <a:t> </a:t>
            </a:r>
            <a:r>
              <a:rPr lang="en-US" dirty="0" smtClean="0"/>
              <a:t>Confidentiality extends to storage and disposal of records. DO NOT talk in the teachers lounge.</a:t>
            </a:r>
            <a:r>
              <a:rPr lang="en-US" baseline="0" dirty="0" smtClean="0"/>
              <a:t>  </a:t>
            </a:r>
            <a:r>
              <a:rPr lang="en-US" dirty="0" smtClean="0"/>
              <a:t>DO not talk to those who do not have the right to know.</a:t>
            </a:r>
            <a:r>
              <a:rPr lang="en-US" baseline="0" dirty="0" smtClean="0"/>
              <a:t> </a:t>
            </a:r>
            <a:r>
              <a:rPr lang="en-US" dirty="0" smtClean="0"/>
              <a:t>The information you have is very personal.</a:t>
            </a:r>
          </a:p>
          <a:p>
            <a:pPr lvl="1"/>
            <a:r>
              <a:rPr lang="en-US" dirty="0" smtClean="0"/>
              <a:t> Standards:  Use only tests that are appropriate.</a:t>
            </a:r>
            <a:r>
              <a:rPr lang="en-US" baseline="0" dirty="0" smtClean="0"/>
              <a:t>  </a:t>
            </a:r>
            <a:r>
              <a:rPr lang="en-US" dirty="0" smtClean="0"/>
              <a:t>Refuse to use inadequate tests.</a:t>
            </a:r>
          </a:p>
          <a:p>
            <a:pPr lvl="1"/>
            <a:r>
              <a:rPr lang="en-US" dirty="0" smtClean="0"/>
              <a:t>Security: Contents of tests and test questions are not to be revealed.</a:t>
            </a:r>
            <a:r>
              <a:rPr lang="en-US" baseline="0" dirty="0" smtClean="0"/>
              <a:t> </a:t>
            </a:r>
            <a:r>
              <a:rPr lang="en-US" dirty="0" smtClean="0"/>
              <a:t>Correct responses to tests are not to be revealed.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lang="en-US" dirty="0" smtClean="0"/>
          </a:p>
          <a:p>
            <a:pPr lvl="1">
              <a:buFont typeface="Wingdings" pitchFamily="2" charset="2"/>
              <a:buNone/>
            </a:pPr>
            <a:endParaRPr lang="en-US" dirty="0" smtClean="0"/>
          </a:p>
          <a:p>
            <a:endParaRPr lang="en-US" dirty="0" smtClean="0"/>
          </a:p>
          <a:p>
            <a:pPr lvl="1"/>
            <a:endParaRPr lang="en-US" dirty="0" smtClean="0"/>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5544E6BE-CFFD-4E0F-854B-C53982407FCA}" type="slidenum">
              <a:rPr lang="en-US" smtClean="0"/>
              <a:t>5</a:t>
            </a:fld>
            <a:endParaRPr lang="en-US"/>
          </a:p>
        </p:txBody>
      </p:sp>
    </p:spTree>
    <p:extLst>
      <p:ext uri="{BB962C8B-B14F-4D97-AF65-F5344CB8AC3E}">
        <p14:creationId xmlns:p14="http://schemas.microsoft.com/office/powerpoint/2010/main" val="3845487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smtClean="0">
                <a:solidFill>
                  <a:schemeClr val="tx1"/>
                </a:solidFill>
                <a:effectLst/>
                <a:latin typeface="+mn-lt"/>
                <a:ea typeface="+mn-ea"/>
                <a:cs typeface="+mn-cs"/>
              </a:rPr>
              <a:t>An age equivalent score of 9.5 on a reading test means that the child is reading at a level which is similar to that of the average nine year, six month old child.</a:t>
            </a:r>
          </a:p>
          <a:p>
            <a:r>
              <a:rPr lang="en-US" sz="1200" b="0" kern="1200" dirty="0" smtClean="0">
                <a:solidFill>
                  <a:schemeClr val="tx1"/>
                </a:solidFill>
                <a:effectLst/>
                <a:latin typeface="+mn-lt"/>
                <a:ea typeface="+mn-ea"/>
                <a:cs typeface="+mn-cs"/>
              </a:rPr>
              <a:t>A grade equivalent score of 3.5 on a reading test means that the </a:t>
            </a:r>
            <a:br>
              <a:rPr lang="en-US" sz="1200" b="0" kern="1200" dirty="0" smtClean="0">
                <a:solidFill>
                  <a:schemeClr val="tx1"/>
                </a:solidFill>
                <a:effectLst/>
                <a:latin typeface="+mn-lt"/>
                <a:ea typeface="+mn-ea"/>
                <a:cs typeface="+mn-cs"/>
              </a:rPr>
            </a:br>
            <a:r>
              <a:rPr lang="en-US" sz="1200" b="0" kern="1200" dirty="0" smtClean="0">
                <a:solidFill>
                  <a:schemeClr val="tx1"/>
                </a:solidFill>
                <a:effectLst/>
                <a:latin typeface="+mn-lt"/>
                <a:ea typeface="+mn-ea"/>
                <a:cs typeface="+mn-cs"/>
              </a:rPr>
              <a:t>child is reading at a level consistent with the average child who is in the middle of the third grade.</a:t>
            </a:r>
          </a:p>
          <a:p>
            <a:r>
              <a:rPr lang="en-US" sz="1200" b="0" kern="1200" dirty="0" smtClean="0">
                <a:solidFill>
                  <a:schemeClr val="tx1"/>
                </a:solidFill>
                <a:effectLst/>
                <a:latin typeface="+mn-lt"/>
                <a:ea typeface="+mn-ea"/>
                <a:cs typeface="+mn-cs"/>
              </a:rPr>
              <a:t>These age/grade</a:t>
            </a:r>
            <a:r>
              <a:rPr lang="en-US" sz="1200" b="0" kern="1200" baseline="0" dirty="0" smtClean="0">
                <a:solidFill>
                  <a:schemeClr val="tx1"/>
                </a:solidFill>
                <a:effectLst/>
                <a:latin typeface="+mn-lt"/>
                <a:ea typeface="+mn-ea"/>
                <a:cs typeface="+mn-cs"/>
              </a:rPr>
              <a:t> equivalents </a:t>
            </a:r>
            <a:r>
              <a:rPr lang="en-US" sz="1200" b="0" kern="1200" baseline="0" dirty="0" smtClean="0">
                <a:solidFill>
                  <a:schemeClr val="tx1"/>
                </a:solidFill>
                <a:effectLst/>
                <a:latin typeface="+mn-lt"/>
                <a:ea typeface="+mn-ea"/>
                <a:cs typeface="+mn-cs"/>
              </a:rPr>
              <a:t>do </a:t>
            </a:r>
            <a:r>
              <a:rPr lang="en-US" sz="1200" b="0" kern="1200" baseline="0" dirty="0" smtClean="0">
                <a:solidFill>
                  <a:schemeClr val="tx1"/>
                </a:solidFill>
                <a:effectLst/>
                <a:latin typeface="+mn-lt"/>
                <a:ea typeface="+mn-ea"/>
                <a:cs typeface="+mn-cs"/>
              </a:rPr>
              <a:t>not mean that child is working on that level but that a child of that age/grade would score the same as this child.</a:t>
            </a:r>
            <a:endParaRPr lang="en-US" b="0" dirty="0"/>
          </a:p>
        </p:txBody>
      </p:sp>
      <p:sp>
        <p:nvSpPr>
          <p:cNvPr id="4" name="Slide Number Placeholder 3"/>
          <p:cNvSpPr>
            <a:spLocks noGrp="1"/>
          </p:cNvSpPr>
          <p:nvPr>
            <p:ph type="sldNum" sz="quarter" idx="10"/>
          </p:nvPr>
        </p:nvSpPr>
        <p:spPr/>
        <p:txBody>
          <a:bodyPr/>
          <a:lstStyle/>
          <a:p>
            <a:fld id="{5544E6BE-CFFD-4E0F-854B-C53982407FCA}" type="slidenum">
              <a:rPr lang="en-US" smtClean="0"/>
              <a:t>16</a:t>
            </a:fld>
            <a:endParaRPr lang="en-US"/>
          </a:p>
        </p:txBody>
      </p:sp>
    </p:spTree>
    <p:extLst>
      <p:ext uri="{BB962C8B-B14F-4D97-AF65-F5344CB8AC3E}">
        <p14:creationId xmlns:p14="http://schemas.microsoft.com/office/powerpoint/2010/main" val="3518094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1730778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4098246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3553322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2675258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750583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781111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631419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999571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3315634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18722387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E06A56-0AD2-4511-95F9-A7F090C0B369}" type="datetimeFigureOut">
              <a:rPr lang="en-US" smtClean="0"/>
              <a:t>4/29/2011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F10BBDD-BFA4-4474-B8F1-94AD1D356ACC}" type="slidenum">
              <a:rPr lang="en-US" smtClean="0"/>
              <a:t>‹#›</a:t>
            </a:fld>
            <a:endParaRPr lang="en-US" dirty="0"/>
          </a:p>
        </p:txBody>
      </p:sp>
    </p:spTree>
    <p:extLst>
      <p:ext uri="{BB962C8B-B14F-4D97-AF65-F5344CB8AC3E}">
        <p14:creationId xmlns:p14="http://schemas.microsoft.com/office/powerpoint/2010/main" val="3690919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E06A56-0AD2-4511-95F9-A7F090C0B369}" type="datetimeFigureOut">
              <a:rPr lang="en-US" smtClean="0"/>
              <a:t>4/29/2011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10BBDD-BFA4-4474-B8F1-94AD1D356ACC}" type="slidenum">
              <a:rPr lang="en-US" smtClean="0"/>
              <a:t>‹#›</a:t>
            </a:fld>
            <a:endParaRPr lang="en-US" dirty="0"/>
          </a:p>
        </p:txBody>
      </p:sp>
    </p:spTree>
    <p:extLst>
      <p:ext uri="{BB962C8B-B14F-4D97-AF65-F5344CB8AC3E}">
        <p14:creationId xmlns:p14="http://schemas.microsoft.com/office/powerpoint/2010/main" val="27470741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Standardized Test Administration</a:t>
            </a:r>
            <a:endParaRPr lang="en-US" dirty="0"/>
          </a:p>
        </p:txBody>
      </p:sp>
      <p:sp>
        <p:nvSpPr>
          <p:cNvPr id="3" name="Subtitle 2"/>
          <p:cNvSpPr>
            <a:spLocks noGrp="1"/>
          </p:cNvSpPr>
          <p:nvPr>
            <p:ph type="subTitle" idx="1"/>
          </p:nvPr>
        </p:nvSpPr>
        <p:spPr/>
        <p:txBody>
          <a:bodyPr/>
          <a:lstStyle/>
          <a:p>
            <a:r>
              <a:rPr lang="en-US" dirty="0" smtClean="0"/>
              <a:t>Basic Instruction</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35178282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t>        Ceiling</a:t>
            </a:r>
            <a:endParaRPr lang="en-US" sz="7200" dirty="0"/>
          </a:p>
        </p:txBody>
      </p:sp>
      <p:sp>
        <p:nvSpPr>
          <p:cNvPr id="3" name="Content Placeholder 2"/>
          <p:cNvSpPr>
            <a:spLocks noGrp="1"/>
          </p:cNvSpPr>
          <p:nvPr>
            <p:ph idx="1"/>
          </p:nvPr>
        </p:nvSpPr>
        <p:spPr/>
        <p:txBody>
          <a:bodyPr>
            <a:normAutofit/>
          </a:bodyPr>
          <a:lstStyle/>
          <a:p>
            <a:endParaRPr lang="en-US" dirty="0" smtClean="0"/>
          </a:p>
          <a:p>
            <a:endParaRPr lang="en-US" dirty="0"/>
          </a:p>
          <a:p>
            <a:endParaRPr lang="en-US" dirty="0" smtClean="0"/>
          </a:p>
          <a:p>
            <a:r>
              <a:rPr lang="en-US" dirty="0" smtClean="0"/>
              <a:t>The level at which it is assumed that all higher level items would be answered incorrectly, and thus testing is discontinued.</a:t>
            </a:r>
          </a:p>
          <a:p>
            <a:r>
              <a:rPr lang="en-US" dirty="0" smtClean="0"/>
              <a:t>Rules for establishing the ceiling are found in the test manual and/or the protocol.</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pic>
        <p:nvPicPr>
          <p:cNvPr id="2050" name="Picture 2" descr="http://images.clipart.com/thw/thw11/CL/5344_2005010018/000803_1071_54/22255518.thb.jpg?000803_1071_5420_v__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0"/>
            <a:ext cx="320040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43503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Reliability</a:t>
            </a:r>
            <a:endParaRPr lang="en-US" dirty="0"/>
          </a:p>
        </p:txBody>
      </p:sp>
      <p:sp>
        <p:nvSpPr>
          <p:cNvPr id="3" name="Content Placeholder 2"/>
          <p:cNvSpPr>
            <a:spLocks noGrp="1"/>
          </p:cNvSpPr>
          <p:nvPr>
            <p:ph idx="1"/>
          </p:nvPr>
        </p:nvSpPr>
        <p:spPr/>
        <p:txBody>
          <a:bodyPr/>
          <a:lstStyle/>
          <a:p>
            <a:r>
              <a:rPr lang="en-US" dirty="0" smtClean="0"/>
              <a:t>A test is considered reliable that is consistent in its measurements, or if the same result is achieved repeatedly.  Tests will yield more or less the same scores across periods of time and across different examiners.</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21176584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Validity</a:t>
            </a:r>
            <a:endParaRPr lang="en-US" dirty="0"/>
          </a:p>
        </p:txBody>
      </p:sp>
      <p:sp>
        <p:nvSpPr>
          <p:cNvPr id="3" name="Content Placeholder 2"/>
          <p:cNvSpPr>
            <a:spLocks noGrp="1"/>
          </p:cNvSpPr>
          <p:nvPr>
            <p:ph idx="1"/>
          </p:nvPr>
        </p:nvSpPr>
        <p:spPr/>
        <p:txBody>
          <a:bodyPr/>
          <a:lstStyle/>
          <a:p>
            <a:r>
              <a:rPr lang="en-US" dirty="0"/>
              <a:t>Validity is the extent to which a test measures what it claims to measure.</a:t>
            </a:r>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pic>
        <p:nvPicPr>
          <p:cNvPr id="3078" name="Picture 6" descr="http://images.clipart.com/thw/thw11/CL/5433_2005010014/000803_1054_63/20427664.thb.jpg?000803_1054_6314_v__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867452"/>
            <a:ext cx="1114425"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9452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Raw Score/Standard Scores</a:t>
            </a:r>
            <a:endParaRPr lang="en-US" dirty="0"/>
          </a:p>
        </p:txBody>
      </p:sp>
      <p:sp>
        <p:nvSpPr>
          <p:cNvPr id="3" name="Content Placeholder 2"/>
          <p:cNvSpPr>
            <a:spLocks noGrp="1"/>
          </p:cNvSpPr>
          <p:nvPr>
            <p:ph idx="1"/>
          </p:nvPr>
        </p:nvSpPr>
        <p:spPr/>
        <p:txBody>
          <a:bodyPr/>
          <a:lstStyle/>
          <a:p>
            <a:r>
              <a:rPr lang="en-US" dirty="0"/>
              <a:t>T</a:t>
            </a:r>
            <a:r>
              <a:rPr lang="en-US" dirty="0" smtClean="0"/>
              <a:t>he </a:t>
            </a:r>
            <a:r>
              <a:rPr lang="en-US" dirty="0"/>
              <a:t>score an individual obtains on a test before it is transformed into a standard </a:t>
            </a:r>
            <a:r>
              <a:rPr lang="en-US" dirty="0" smtClean="0"/>
              <a:t>score.</a:t>
            </a:r>
          </a:p>
          <a:p>
            <a:r>
              <a:rPr lang="en-US" dirty="0"/>
              <a:t>R</a:t>
            </a:r>
            <a:r>
              <a:rPr lang="en-US" dirty="0" smtClean="0"/>
              <a:t>aw </a:t>
            </a:r>
            <a:r>
              <a:rPr lang="en-US" dirty="0"/>
              <a:t>scores that have been transformed to </a:t>
            </a:r>
            <a:r>
              <a:rPr lang="en-US" dirty="0" smtClean="0"/>
              <a:t>standard scores have </a:t>
            </a:r>
            <a:r>
              <a:rPr lang="en-US" dirty="0"/>
              <a:t>a given mean and standard </a:t>
            </a:r>
            <a:r>
              <a:rPr lang="en-US" dirty="0" smtClean="0"/>
              <a:t>deviation.</a:t>
            </a:r>
            <a:endParaRPr lang="en-US" dirty="0"/>
          </a:p>
        </p:txBody>
      </p:sp>
    </p:spTree>
    <p:extLst>
      <p:ext uri="{BB962C8B-B14F-4D97-AF65-F5344CB8AC3E}">
        <p14:creationId xmlns:p14="http://schemas.microsoft.com/office/powerpoint/2010/main" val="4140989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Mean and Standard Deviation</a:t>
            </a:r>
            <a:endParaRPr lang="en-US" dirty="0"/>
          </a:p>
        </p:txBody>
      </p:sp>
      <p:sp>
        <p:nvSpPr>
          <p:cNvPr id="3" name="Content Placeholder 2"/>
          <p:cNvSpPr>
            <a:spLocks noGrp="1"/>
          </p:cNvSpPr>
          <p:nvPr>
            <p:ph idx="1"/>
          </p:nvPr>
        </p:nvSpPr>
        <p:spPr/>
        <p:txBody>
          <a:bodyPr/>
          <a:lstStyle/>
          <a:p>
            <a:r>
              <a:rPr lang="en-US" dirty="0" smtClean="0"/>
              <a:t>Mean is the average of a set of data</a:t>
            </a:r>
          </a:p>
          <a:p>
            <a:r>
              <a:rPr lang="en-US" dirty="0" smtClean="0"/>
              <a:t>Standard Deviation is the unit of measure that represents the typical amount that a score can be expected to vary from the mean in a given set of data</a:t>
            </a:r>
          </a:p>
          <a:p>
            <a:r>
              <a:rPr lang="en-US" dirty="0" smtClean="0"/>
              <a:t>Example- a subtest has a mean of 10 and standard deviation of 3</a:t>
            </a:r>
            <a:endParaRPr lang="en-US" dirty="0"/>
          </a:p>
        </p:txBody>
      </p:sp>
    </p:spTree>
    <p:extLst>
      <p:ext uri="{BB962C8B-B14F-4D97-AF65-F5344CB8AC3E}">
        <p14:creationId xmlns:p14="http://schemas.microsoft.com/office/powerpoint/2010/main" val="18349950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Percentiles</a:t>
            </a:r>
            <a:endParaRPr lang="en-US" dirty="0"/>
          </a:p>
        </p:txBody>
      </p:sp>
      <p:sp>
        <p:nvSpPr>
          <p:cNvPr id="3" name="Content Placeholder 2"/>
          <p:cNvSpPr>
            <a:spLocks noGrp="1"/>
          </p:cNvSpPr>
          <p:nvPr>
            <p:ph idx="1"/>
          </p:nvPr>
        </p:nvSpPr>
        <p:spPr/>
        <p:txBody>
          <a:bodyPr/>
          <a:lstStyle/>
          <a:p>
            <a:r>
              <a:rPr lang="en-US" dirty="0"/>
              <a:t>D</a:t>
            </a:r>
            <a:r>
              <a:rPr lang="en-US" dirty="0" smtClean="0"/>
              <a:t>erived </a:t>
            </a:r>
            <a:r>
              <a:rPr lang="en-US" dirty="0"/>
              <a:t>scores that permit us to determine an individual’s position relative to the standardization sample </a:t>
            </a:r>
            <a:r>
              <a:rPr lang="en-US" dirty="0" smtClean="0"/>
              <a:t>.</a:t>
            </a:r>
          </a:p>
          <a:p>
            <a:r>
              <a:rPr lang="en-US" dirty="0" smtClean="0"/>
              <a:t>For example:  Percentile of 63% indicates that examinee scored at or better than 63% of the sample population</a:t>
            </a:r>
            <a:r>
              <a:rPr lang="en-US" b="1" dirty="0"/>
              <a:t> </a:t>
            </a:r>
            <a:r>
              <a:rPr lang="en-US" b="1" dirty="0" smtClean="0"/>
              <a:t>. </a:t>
            </a:r>
            <a:endParaRPr lang="en-US" dirty="0"/>
          </a:p>
        </p:txBody>
      </p:sp>
    </p:spTree>
    <p:extLst>
      <p:ext uri="{BB962C8B-B14F-4D97-AF65-F5344CB8AC3E}">
        <p14:creationId xmlns:p14="http://schemas.microsoft.com/office/powerpoint/2010/main" val="2857618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Age/Grade Equivalents</a:t>
            </a:r>
            <a:endParaRPr lang="en-US" dirty="0"/>
          </a:p>
        </p:txBody>
      </p:sp>
      <p:sp>
        <p:nvSpPr>
          <p:cNvPr id="3" name="Content Placeholder 2"/>
          <p:cNvSpPr>
            <a:spLocks noGrp="1"/>
          </p:cNvSpPr>
          <p:nvPr>
            <p:ph idx="1"/>
          </p:nvPr>
        </p:nvSpPr>
        <p:spPr/>
        <p:txBody>
          <a:bodyPr/>
          <a:lstStyle/>
          <a:p>
            <a:r>
              <a:rPr lang="en-US" dirty="0" smtClean="0"/>
              <a:t>Values on a test that indicate the age or grade level that corresponds to a raw score made by an examinee.</a:t>
            </a:r>
            <a:endParaRPr lang="en-US" dirty="0"/>
          </a:p>
        </p:txBody>
      </p:sp>
    </p:spTree>
    <p:extLst>
      <p:ext uri="{BB962C8B-B14F-4D97-AF65-F5344CB8AC3E}">
        <p14:creationId xmlns:p14="http://schemas.microsoft.com/office/powerpoint/2010/main" val="961271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 dear make her stop</a:t>
            </a:r>
            <a:endParaRPr lang="en-US" dirty="0"/>
          </a:p>
        </p:txBody>
      </p:sp>
      <p:sp>
        <p:nvSpPr>
          <p:cNvPr id="3" name="Content Placeholder 2"/>
          <p:cNvSpPr>
            <a:spLocks noGrp="1"/>
          </p:cNvSpPr>
          <p:nvPr>
            <p:ph idx="1"/>
          </p:nvPr>
        </p:nvSpPr>
        <p:spPr/>
        <p:txBody>
          <a:bodyPr/>
          <a:lstStyle/>
          <a:p>
            <a:r>
              <a:rPr lang="en-US" dirty="0" smtClean="0"/>
              <a:t>Now that you have a basic background, we can learn how to give specific tests.</a:t>
            </a:r>
          </a:p>
          <a:p>
            <a:pPr marL="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856261"/>
            <a:ext cx="3725768" cy="3658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9058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mhtml:file://C:\Documents%20and%20Settings\kmatson\My%20Documents\My%20Pictures\Cartoons\Cartoons%20About%20Reading%20by%20Randy%20Glasbergen%20%20Randy%20Glasbergen%20-%20Today's%20Cartoon.mht!http://www.glasbergen.com/wp-content/gallery/cartoons-about-reading/toon_90.gif"/>
          <p:cNvSpPr>
            <a:spLocks noChangeAspect="1" noChangeArrowheads="1"/>
          </p:cNvSpPr>
          <p:nvPr/>
        </p:nvSpPr>
        <p:spPr bwMode="auto">
          <a:xfrm>
            <a:off x="63500" y="-2392363"/>
            <a:ext cx="4695825" cy="49911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mhtml:file://C:\Documents%20and%20Settings\kmatson\My%20Documents\My%20Pictures\Cartoons\Cartoons%20About%20Reading%20by%20Randy%20Glasbergen%20%20Randy%20Glasbergen%20-%20Today's%20Cartoon.mht!http://www.glasbergen.com/wp-content/gallery/cartoons-about-reading/toon_90.gif"/>
          <p:cNvSpPr>
            <a:spLocks noChangeAspect="1" noChangeArrowheads="1"/>
          </p:cNvSpPr>
          <p:nvPr/>
        </p:nvSpPr>
        <p:spPr bwMode="auto">
          <a:xfrm>
            <a:off x="215900" y="-2239963"/>
            <a:ext cx="4695825" cy="49911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34" name="Picture 38" descr="http://www.glasbergen.com/wp-content/gallery/cartoons-about-reading/toon_9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0" y="46840"/>
            <a:ext cx="9080499" cy="6713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268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lstStyle/>
          <a:p>
            <a:r>
              <a:rPr lang="en-US" dirty="0" smtClean="0"/>
              <a:t>Examiner Qualification</a:t>
            </a:r>
          </a:p>
          <a:p>
            <a:r>
              <a:rPr lang="en-US" dirty="0" smtClean="0"/>
              <a:t>Ethics of test administrators</a:t>
            </a:r>
          </a:p>
          <a:p>
            <a:r>
              <a:rPr lang="en-US" dirty="0" smtClean="0"/>
              <a:t>Confidentiality</a:t>
            </a:r>
          </a:p>
          <a:p>
            <a:r>
              <a:rPr lang="en-US" dirty="0" smtClean="0"/>
              <a:t>Basic testing terms</a:t>
            </a:r>
          </a:p>
          <a:p>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25172471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Learner Objectives</a:t>
            </a:r>
            <a:endParaRPr lang="en-US" dirty="0"/>
          </a:p>
        </p:txBody>
      </p:sp>
      <p:sp>
        <p:nvSpPr>
          <p:cNvPr id="3" name="Content Placeholder 2"/>
          <p:cNvSpPr>
            <a:spLocks noGrp="1"/>
          </p:cNvSpPr>
          <p:nvPr>
            <p:ph idx="1"/>
          </p:nvPr>
        </p:nvSpPr>
        <p:spPr/>
        <p:txBody>
          <a:bodyPr>
            <a:normAutofit lnSpcReduction="10000"/>
          </a:bodyPr>
          <a:lstStyle/>
          <a:p>
            <a:r>
              <a:rPr lang="en-US" dirty="0" smtClean="0"/>
              <a:t>The learner will be able to address examiner qualifications needed to administer standardized tests.</a:t>
            </a:r>
          </a:p>
          <a:p>
            <a:r>
              <a:rPr lang="en-US" dirty="0" smtClean="0"/>
              <a:t>The learner will be able to discuss ethical concerns for examiners.</a:t>
            </a:r>
          </a:p>
          <a:p>
            <a:r>
              <a:rPr lang="en-US" dirty="0" smtClean="0"/>
              <a:t>The learner will be able to discuss confidentiality of test materials.</a:t>
            </a:r>
          </a:p>
          <a:p>
            <a:r>
              <a:rPr lang="en-US" dirty="0" smtClean="0"/>
              <a:t>The learner will be able to define basic test terms.</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4139181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Examiner Qualification</a:t>
            </a:r>
            <a:endParaRPr lang="en-US" dirty="0"/>
          </a:p>
        </p:txBody>
      </p:sp>
      <p:sp>
        <p:nvSpPr>
          <p:cNvPr id="3" name="Content Placeholder 2"/>
          <p:cNvSpPr>
            <a:spLocks noGrp="1"/>
          </p:cNvSpPr>
          <p:nvPr>
            <p:ph idx="1"/>
          </p:nvPr>
        </p:nvSpPr>
        <p:spPr/>
        <p:txBody>
          <a:bodyPr/>
          <a:lstStyle/>
          <a:p>
            <a:r>
              <a:rPr lang="en-US" dirty="0" smtClean="0"/>
              <a:t>There are several levels of requirements for test administrators.  </a:t>
            </a:r>
            <a:r>
              <a:rPr lang="en-US" dirty="0"/>
              <a:t> </a:t>
            </a:r>
            <a:r>
              <a:rPr lang="en-US" dirty="0" smtClean="0"/>
              <a:t> Many achievement tests require the administrator to have some formal training in assessment.  Training should provide a basic understanding of testing statistics, general procedures governing test administration, scoring and interpretation.  </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37381989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Concerns</a:t>
            </a:r>
            <a:endParaRPr lang="en-US" dirty="0"/>
          </a:p>
        </p:txBody>
      </p:sp>
      <p:sp>
        <p:nvSpPr>
          <p:cNvPr id="3" name="Content Placeholder 2"/>
          <p:cNvSpPr>
            <a:spLocks noGrp="1"/>
          </p:cNvSpPr>
          <p:nvPr>
            <p:ph idx="1"/>
          </p:nvPr>
        </p:nvSpPr>
        <p:spPr/>
        <p:txBody>
          <a:bodyPr/>
          <a:lstStyle/>
          <a:p>
            <a:r>
              <a:rPr lang="en-US" dirty="0"/>
              <a:t>Responsibility for the consequences for professional </a:t>
            </a:r>
            <a:r>
              <a:rPr lang="en-US" dirty="0" smtClean="0"/>
              <a:t>work.</a:t>
            </a:r>
          </a:p>
          <a:p>
            <a:r>
              <a:rPr lang="en-US" dirty="0"/>
              <a:t>Recognizing the boundaries of professional </a:t>
            </a:r>
            <a:r>
              <a:rPr lang="en-US" dirty="0" smtClean="0"/>
              <a:t>competence.</a:t>
            </a:r>
          </a:p>
          <a:p>
            <a:r>
              <a:rPr lang="en-US" dirty="0"/>
              <a:t>Confidentiality</a:t>
            </a:r>
            <a:r>
              <a:rPr lang="en-US" dirty="0" smtClean="0"/>
              <a:t>.</a:t>
            </a:r>
          </a:p>
          <a:p>
            <a:r>
              <a:rPr lang="en-US" dirty="0"/>
              <a:t>Adhere to standards for test use</a:t>
            </a:r>
            <a:r>
              <a:rPr lang="en-US" dirty="0" smtClean="0"/>
              <a:t>.</a:t>
            </a:r>
          </a:p>
          <a:p>
            <a:r>
              <a:rPr lang="en-US" dirty="0"/>
              <a:t>Test security.</a:t>
            </a:r>
          </a:p>
          <a:p>
            <a:endParaRPr lang="en-US" dirty="0"/>
          </a:p>
          <a:p>
            <a:endParaRPr lang="en-US" dirty="0"/>
          </a:p>
          <a:p>
            <a:endParaRPr lang="en-US" dirty="0"/>
          </a:p>
        </p:txBody>
      </p:sp>
      <p:pic>
        <p:nvPicPr>
          <p:cNvPr id="4"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57600" y="4920018"/>
            <a:ext cx="1630325" cy="1752600"/>
          </a:xfrm>
          <a:prstGeom prst="rect">
            <a:avLst/>
          </a:prstGeom>
        </p:spPr>
      </p:pic>
    </p:spTree>
    <p:extLst>
      <p:ext uri="{BB962C8B-B14F-4D97-AF65-F5344CB8AC3E}">
        <p14:creationId xmlns:p14="http://schemas.microsoft.com/office/powerpoint/2010/main" val="2302807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Confidentiality of Materials</a:t>
            </a:r>
            <a:endParaRPr lang="en-US" dirty="0"/>
          </a:p>
        </p:txBody>
      </p:sp>
      <p:sp>
        <p:nvSpPr>
          <p:cNvPr id="3" name="Content Placeholder 2"/>
          <p:cNvSpPr>
            <a:spLocks noGrp="1"/>
          </p:cNvSpPr>
          <p:nvPr>
            <p:ph idx="1"/>
          </p:nvPr>
        </p:nvSpPr>
        <p:spPr/>
        <p:txBody>
          <a:bodyPr>
            <a:normAutofit lnSpcReduction="10000"/>
          </a:bodyPr>
          <a:lstStyle/>
          <a:p>
            <a:r>
              <a:rPr lang="en-US" dirty="0" smtClean="0"/>
              <a:t>It is the examiner’s responsibility to make sure that the testing materials (including record forms), remain secure and are released only to professionals who will safeguard their use.</a:t>
            </a:r>
          </a:p>
          <a:p>
            <a:r>
              <a:rPr lang="en-US" dirty="0" smtClean="0"/>
              <a:t>Do not photocopy, except to share results with another professionals.</a:t>
            </a:r>
          </a:p>
          <a:p>
            <a:r>
              <a:rPr lang="en-US" dirty="0" smtClean="0"/>
              <a:t>When describing test, describe nature of the items being administered, do not describe or show the </a:t>
            </a:r>
            <a:r>
              <a:rPr lang="en-US" smtClean="0"/>
              <a:t>actual items</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19086399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Subtest/Composite</a:t>
            </a:r>
            <a:endParaRPr lang="en-US" dirty="0"/>
          </a:p>
        </p:txBody>
      </p:sp>
      <p:sp>
        <p:nvSpPr>
          <p:cNvPr id="3" name="Content Placeholder 2"/>
          <p:cNvSpPr>
            <a:spLocks noGrp="1"/>
          </p:cNvSpPr>
          <p:nvPr>
            <p:ph idx="1"/>
          </p:nvPr>
        </p:nvSpPr>
        <p:spPr/>
        <p:txBody>
          <a:bodyPr/>
          <a:lstStyle/>
          <a:p>
            <a:r>
              <a:rPr lang="en-US" dirty="0" smtClean="0"/>
              <a:t>A subtest </a:t>
            </a:r>
            <a:r>
              <a:rPr lang="en-US" dirty="0"/>
              <a:t>is a single test.  Most </a:t>
            </a:r>
            <a:r>
              <a:rPr lang="en-US" dirty="0" smtClean="0"/>
              <a:t>achievement tests </a:t>
            </a:r>
            <a:r>
              <a:rPr lang="en-US" dirty="0"/>
              <a:t>will contain a number of different subtests, each measuring a certain skill or skills</a:t>
            </a:r>
            <a:r>
              <a:rPr lang="en-US" dirty="0" smtClean="0"/>
              <a:t>.</a:t>
            </a:r>
          </a:p>
          <a:p>
            <a:r>
              <a:rPr lang="en-US" dirty="0" smtClean="0"/>
              <a:t>A composite </a:t>
            </a:r>
            <a:r>
              <a:rPr lang="en-US" dirty="0"/>
              <a:t>is two or more subtests combined.</a:t>
            </a:r>
          </a:p>
          <a:p>
            <a:endParaRPr lang="en-US" dirty="0"/>
          </a:p>
        </p:txBody>
      </p:sp>
    </p:spTree>
    <p:extLst>
      <p:ext uri="{BB962C8B-B14F-4D97-AF65-F5344CB8AC3E}">
        <p14:creationId xmlns:p14="http://schemas.microsoft.com/office/powerpoint/2010/main" val="675492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Entry Points</a:t>
            </a:r>
            <a:endParaRPr lang="en-US" dirty="0"/>
          </a:p>
        </p:txBody>
      </p:sp>
      <p:sp>
        <p:nvSpPr>
          <p:cNvPr id="3" name="Content Placeholder 2"/>
          <p:cNvSpPr>
            <a:spLocks noGrp="1"/>
          </p:cNvSpPr>
          <p:nvPr>
            <p:ph idx="1"/>
          </p:nvPr>
        </p:nvSpPr>
        <p:spPr/>
        <p:txBody>
          <a:bodyPr/>
          <a:lstStyle/>
          <a:p>
            <a:r>
              <a:rPr lang="en-US" dirty="0" smtClean="0"/>
              <a:t>Entry points are starting points recommended by the test developers</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pic>
        <p:nvPicPr>
          <p:cNvPr id="1028" name="Picture 4" descr="http://images.clipart.com/thb/thb11/PO/5344_2005020025/010306_0684_02/23459691.thb.jpg?010306_0684_0246_l__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743200"/>
            <a:ext cx="283845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6125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Basal</a:t>
            </a:r>
            <a:endParaRPr lang="en-US" dirty="0"/>
          </a:p>
        </p:txBody>
      </p:sp>
      <p:sp>
        <p:nvSpPr>
          <p:cNvPr id="3" name="Content Placeholder 2"/>
          <p:cNvSpPr>
            <a:spLocks noGrp="1"/>
          </p:cNvSpPr>
          <p:nvPr>
            <p:ph idx="1"/>
          </p:nvPr>
        </p:nvSpPr>
        <p:spPr/>
        <p:txBody>
          <a:bodyPr/>
          <a:lstStyle/>
          <a:p>
            <a:r>
              <a:rPr lang="en-US" dirty="0" smtClean="0"/>
              <a:t>Thought to represent the level of skills that is a foundation for each test or subtest and at which all easier items would be assumed correct.</a:t>
            </a:r>
          </a:p>
          <a:p>
            <a:r>
              <a:rPr lang="en-US" dirty="0" smtClean="0"/>
              <a:t>Rules for establishing the basal are found in the test manual</a:t>
            </a:r>
            <a:r>
              <a:rPr lang="en-US" dirty="0"/>
              <a:t> </a:t>
            </a:r>
            <a:r>
              <a:rPr lang="en-US" dirty="0" smtClean="0"/>
              <a:t>and/or the test protocol.</a:t>
            </a:r>
            <a:endParaRPr lang="en-US" dirty="0"/>
          </a:p>
        </p:txBody>
      </p:sp>
      <p:pic>
        <p:nvPicPr>
          <p:cNvPr id="4"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2400" y="5791200"/>
            <a:ext cx="968591" cy="881418"/>
          </a:xfrm>
          <a:prstGeom prst="rect">
            <a:avLst/>
          </a:prstGeom>
        </p:spPr>
      </p:pic>
    </p:spTree>
    <p:extLst>
      <p:ext uri="{BB962C8B-B14F-4D97-AF65-F5344CB8AC3E}">
        <p14:creationId xmlns:p14="http://schemas.microsoft.com/office/powerpoint/2010/main" val="23786513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671</TotalTime>
  <Words>764</Words>
  <Application>Microsoft Office PowerPoint</Application>
  <PresentationFormat>On-screen Show (4:3)</PresentationFormat>
  <Paragraphs>73</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Standardized Test Administration</vt:lpstr>
      <vt:lpstr>Agenda</vt:lpstr>
      <vt:lpstr>Learner Objectives</vt:lpstr>
      <vt:lpstr>Examiner Qualification</vt:lpstr>
      <vt:lpstr>Ethical Concerns</vt:lpstr>
      <vt:lpstr>Confidentiality of Materials</vt:lpstr>
      <vt:lpstr>Subtest/Composite</vt:lpstr>
      <vt:lpstr>Entry Points</vt:lpstr>
      <vt:lpstr>Basal</vt:lpstr>
      <vt:lpstr>        Ceiling</vt:lpstr>
      <vt:lpstr>Reliability</vt:lpstr>
      <vt:lpstr>Validity</vt:lpstr>
      <vt:lpstr>Raw Score/Standard Scores</vt:lpstr>
      <vt:lpstr>Mean and Standard Deviation</vt:lpstr>
      <vt:lpstr>Percentiles</vt:lpstr>
      <vt:lpstr>Age/Grade Equivalents</vt:lpstr>
      <vt:lpstr>Oh, dear make her stop</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Standardized Test Administration</dc:title>
  <dc:creator>Kenda Matson</dc:creator>
  <cp:lastModifiedBy>Kenda Matson</cp:lastModifiedBy>
  <cp:revision>25</cp:revision>
  <dcterms:created xsi:type="dcterms:W3CDTF">2011-04-08T19:05:00Z</dcterms:created>
  <dcterms:modified xsi:type="dcterms:W3CDTF">2011-04-29T16:15:56Z</dcterms:modified>
</cp:coreProperties>
</file>